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36" r:id="rId2"/>
    <p:sldId id="337" r:id="rId3"/>
    <p:sldId id="340" r:id="rId4"/>
    <p:sldId id="351" r:id="rId5"/>
    <p:sldId id="339" r:id="rId6"/>
    <p:sldId id="342" r:id="rId7"/>
    <p:sldId id="343" r:id="rId8"/>
    <p:sldId id="347" r:id="rId9"/>
    <p:sldId id="348" r:id="rId10"/>
    <p:sldId id="349" r:id="rId11"/>
    <p:sldId id="352" r:id="rId12"/>
    <p:sldId id="34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鄧光龍" initials="鄧光龍" lastIdx="1" clrIdx="0">
    <p:extLst>
      <p:ext uri="{19B8F6BF-5375-455C-9EA6-DF929625EA0E}">
        <p15:presenceInfo xmlns:p15="http://schemas.microsoft.com/office/powerpoint/2012/main" userId="鄧光龍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5B9BD5"/>
    <a:srgbClr val="008A3E"/>
    <a:srgbClr val="00FF00"/>
    <a:srgbClr val="ED7D31"/>
    <a:srgbClr val="B5C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0" autoAdjust="0"/>
    <p:restoredTop sz="96144" autoAdjust="0"/>
  </p:normalViewPr>
  <p:slideViewPr>
    <p:cSldViewPr snapToGrid="0">
      <p:cViewPr varScale="1">
        <p:scale>
          <a:sx n="73" d="100"/>
          <a:sy n="73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請按這裡移動投影片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zh-TW" sz="2000" b="0" strike="noStrike" spc="-1">
                <a:latin typeface="Arial"/>
              </a:rPr>
              <a:t>請按這裡編輯備註格式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&lt;頁首&gt;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78C98B5C-CE2B-44C0-8F0F-47463F182CA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B33EC7-D770-4470-B266-BEBD01C744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39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341572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514338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3084439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2621399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3785637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2321289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0921411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5135534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3677264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742913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1490079-A29B-4E45-8A24-5EFEACF015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5E2002-4E30-453B-B746-962425E1349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ED94A81-E138-4034-B2F9-46C2B42EFB0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34333C-B2B8-410A-B53F-403AF0E3005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5C8B86-A89A-4D80-9CFA-2124583E9E1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DF664B-A5E0-4848-8790-8313A0F951D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71FF2-EF4F-4B61-842F-16795DA856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ADDBAF-ABE9-4BF3-BD49-882254472E3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3384D5-EACC-4349-A5BE-E20EB7D164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7256552-CFB1-4676-B146-B858230CD31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BBBE549-D2FE-420B-8A59-1DB706345CE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A3979D-BE88-42E7-B5CF-53569B0FF72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1546338" y="2329951"/>
            <a:ext cx="7413431" cy="1243152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2023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19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89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6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fld id="{67873550-755A-42B5-ADD5-E460018B07B3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4" r:id="rId13"/>
    <p:sldLayoutId id="21474836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1.mp4"/><Relationship Id="rId7" Type="http://schemas.openxmlformats.org/officeDocument/2006/relationships/image" Target="../media/image9.png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hyperlink" Target="https://drive.google.com/file/d/1c72wuVIQPxhz1r4fnbh8GAw61FJ_vi4k/view?usp=share_link" TargetMode="Externa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8"/>
          <p:cNvSpPr/>
          <p:nvPr/>
        </p:nvSpPr>
        <p:spPr>
          <a:xfrm>
            <a:off x="1420353" y="4447351"/>
            <a:ext cx="3539573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strike="noStrike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Prepared by </a:t>
            </a:r>
            <a:r>
              <a:rPr lang="en-US" sz="2000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: PE </a:t>
            </a:r>
            <a:r>
              <a:rPr lang="en-US" sz="2000" b="0" strike="noStrike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Long</a:t>
            </a:r>
          </a:p>
          <a:p>
            <a:pPr>
              <a:lnSpc>
                <a:spcPct val="150000"/>
              </a:lnSpc>
            </a:pPr>
            <a:r>
              <a:rPr lang="en-US" altLang="zh-TW" sz="2000" dirty="0" smtClean="0">
                <a:solidFill>
                  <a:schemeClr val="bg1"/>
                </a:solidFill>
              </a:rPr>
              <a:t>Date: </a:t>
            </a:r>
            <a:r>
              <a:rPr lang="en-US" altLang="zh-TW" sz="2000" dirty="0" smtClean="0">
                <a:solidFill>
                  <a:schemeClr val="bg1"/>
                </a:solidFill>
              </a:rPr>
              <a:t>2023/11/20</a:t>
            </a:r>
            <a:endParaRPr lang="zh-TW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/>
          <p:nvPr/>
        </p:nvSpPr>
        <p:spPr>
          <a:xfrm>
            <a:off x="495300" y="2158749"/>
            <a:ext cx="7105649" cy="10880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TW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 </a:t>
            </a:r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UI screen broken </a:t>
            </a:r>
            <a:r>
              <a:rPr lang="en-US" altLang="zh-TW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 Report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384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397728"/>
              </p:ext>
            </p:extLst>
          </p:nvPr>
        </p:nvGraphicFramePr>
        <p:xfrm>
          <a:off x="531797" y="833767"/>
          <a:ext cx="11130012" cy="4119518"/>
        </p:xfrm>
        <a:graphic>
          <a:graphicData uri="http://schemas.openxmlformats.org/drawingml/2006/table">
            <a:tbl>
              <a:tblPr/>
              <a:tblGrid>
                <a:gridCol w="1587687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42325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518110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( 5W2H)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2391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2023/07/27</a:t>
                      </a:r>
                      <a:endParaRPr kumimoji="0" lang="en-US" altLang="zh-CN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04145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46233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SK networks warehouse, Anseong, Korea.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 feedback that they found 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out 1/1000pcs has UI screen is unstable (broken).</a:t>
                      </a:r>
                      <a:endParaRPr kumimoji="0" 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Defect rate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1/1000 = 1000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DPPM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554891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600" b="0" i="0" u="none" strike="noStrike" kern="1200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Follow SoC </a:t>
                      </a: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material (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P/N: 002.02753.005. DC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2309, Vendor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AMLOGIC)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UI screen is unstable (broken).</a:t>
                      </a:r>
                      <a:endParaRPr kumimoji="0" 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819145"/>
                  </a:ext>
                </a:extLst>
              </a:tr>
              <a:tr h="4317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Total 1pcs (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Defect rate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1/1000 = 1000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DPPM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) as below table.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182481"/>
              </p:ext>
            </p:extLst>
          </p:nvPr>
        </p:nvGraphicFramePr>
        <p:xfrm>
          <a:off x="531797" y="5327038"/>
          <a:ext cx="11130012" cy="89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623">
                  <a:extLst>
                    <a:ext uri="{9D8B030D-6E8A-4147-A177-3AD203B41FA5}">
                      <a16:colId xmlns:a16="http://schemas.microsoft.com/office/drawing/2014/main" val="3659056357"/>
                    </a:ext>
                  </a:extLst>
                </a:gridCol>
                <a:gridCol w="3857198">
                  <a:extLst>
                    <a:ext uri="{9D8B030D-6E8A-4147-A177-3AD203B41FA5}">
                      <a16:colId xmlns:a16="http://schemas.microsoft.com/office/drawing/2014/main" val="2316323134"/>
                    </a:ext>
                  </a:extLst>
                </a:gridCol>
                <a:gridCol w="2761833">
                  <a:extLst>
                    <a:ext uri="{9D8B030D-6E8A-4147-A177-3AD203B41FA5}">
                      <a16:colId xmlns:a16="http://schemas.microsoft.com/office/drawing/2014/main" val="3136455486"/>
                    </a:ext>
                  </a:extLst>
                </a:gridCol>
                <a:gridCol w="1962179">
                  <a:extLst>
                    <a:ext uri="{9D8B030D-6E8A-4147-A177-3AD203B41FA5}">
                      <a16:colId xmlns:a16="http://schemas.microsoft.com/office/drawing/2014/main" val="1422448962"/>
                    </a:ext>
                  </a:extLst>
                </a:gridCol>
                <a:gridCol w="1962179">
                  <a:extLst>
                    <a:ext uri="{9D8B030D-6E8A-4147-A177-3AD203B41FA5}">
                      <a16:colId xmlns:a16="http://schemas.microsoft.com/office/drawing/2014/main" val="2802278276"/>
                    </a:ext>
                  </a:extLst>
                </a:gridCol>
              </a:tblGrid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Issue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S/N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 rate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594621"/>
                  </a:ext>
                </a:extLst>
              </a:tr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UI screen is unstable (broken)</a:t>
                      </a:r>
                      <a:endParaRPr kumimoji="0" 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mtClean="0"/>
                        <a:t>2149688001202301117565</a:t>
                      </a:r>
                      <a:endParaRPr lang="en-US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BCF4D4F8BF3B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1000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DPPM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653929"/>
                  </a:ext>
                </a:extLst>
              </a:tr>
            </a:tbl>
          </a:graphicData>
        </a:graphic>
      </p:graphicFrame>
      <p:sp>
        <p:nvSpPr>
          <p:cNvPr id="4" name="標題 1"/>
          <p:cNvSpPr/>
          <p:nvPr/>
        </p:nvSpPr>
        <p:spPr>
          <a:xfrm>
            <a:off x="999087" y="170404"/>
            <a:ext cx="629764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Problems </a:t>
            </a:r>
            <a:r>
              <a:rPr lang="en-US" sz="3600" b="1" spc="-1" dirty="0" smtClean="0">
                <a:solidFill>
                  <a:srgbClr val="002A4E"/>
                </a:solidFill>
                <a:ea typeface="微软雅黑"/>
              </a:rPr>
              <a:t>description -1</a:t>
            </a:r>
            <a:endParaRPr lang="en-US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#1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0584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99088" y="156411"/>
            <a:ext cx="667633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Problems </a:t>
            </a:r>
            <a:r>
              <a:rPr lang="en-US" sz="3600" b="1" spc="-1" dirty="0" smtClean="0">
                <a:solidFill>
                  <a:srgbClr val="002A4E"/>
                </a:solidFill>
                <a:ea typeface="微软雅黑"/>
              </a:rPr>
              <a:t>description -2</a:t>
            </a:r>
            <a:endParaRPr lang="en-US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0400" y="4949244"/>
            <a:ext cx="579234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UI screen is unstable (broken).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4307" y="5810235"/>
            <a:ext cx="9869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smtClean="0">
                <a:solidFill>
                  <a:srgbClr val="0000FF"/>
                </a:solidFill>
              </a:rPr>
              <a:t>Summary:</a:t>
            </a:r>
          </a:p>
          <a:p>
            <a:r>
              <a:rPr lang="en-US" sz="1600" smtClean="0"/>
              <a:t>- </a:t>
            </a:r>
            <a:r>
              <a:rPr lang="en-US" sz="1600"/>
              <a:t>UI screen is unstable (broken</a:t>
            </a:r>
            <a:r>
              <a:rPr lang="en-US" sz="1600" smtClean="0"/>
              <a:t>). 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8785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#2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05815" y="1331843"/>
            <a:ext cx="4789169" cy="2993487"/>
            <a:chOff x="3129535" y="1217265"/>
            <a:chExt cx="5934075" cy="348615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29535" y="1217265"/>
              <a:ext cx="5934075" cy="348615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3538728" y="1217265"/>
              <a:ext cx="2286000" cy="71211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out ng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3000" end="3533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573" y="1331843"/>
            <a:ext cx="4794934" cy="29861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897112" y="6231448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Note: Please watching video</a:t>
            </a: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897112" y="1637584"/>
            <a:ext cx="841248" cy="5552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42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1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588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#3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8831" y="86206"/>
            <a:ext cx="8148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  <a:tabLst>
                <a:tab pos="630238" algn="l"/>
              </a:tabLst>
            </a:pPr>
            <a:r>
              <a:rPr lang="en-US" altLang="en-US" sz="3600" b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S905X2-B </a:t>
            </a:r>
            <a:r>
              <a:rPr lang="en-US" altLang="en-US" sz="3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</a:p>
        </p:txBody>
      </p:sp>
      <p:graphicFrame>
        <p:nvGraphicFramePr>
          <p:cNvPr id="5" name="Group 15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5153277"/>
              </p:ext>
            </p:extLst>
          </p:nvPr>
        </p:nvGraphicFramePr>
        <p:xfrm>
          <a:off x="645680" y="1443149"/>
          <a:ext cx="10302635" cy="2189289"/>
        </p:xfrm>
        <a:graphic>
          <a:graphicData uri="http://schemas.openxmlformats.org/drawingml/2006/table">
            <a:tbl>
              <a:tblPr/>
              <a:tblGrid>
                <a:gridCol w="1441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4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9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91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915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82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Model Name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BFX-AT100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Vendor Name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AMLOGIC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Vendor PN</a:t>
                      </a:r>
                      <a:endParaRPr kumimoji="0" lang="zh-TW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S905X2-B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6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DPPM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1000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Customer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936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</a:t>
                      </a:r>
                      <a:endParaRPr kumimoji="0" lang="en-US" altLang="zh-CN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Sample for FA</a:t>
                      </a:r>
                      <a:endParaRPr kumimoji="0" lang="zh-TW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1pcs</a:t>
                      </a:r>
                      <a:endParaRPr kumimoji="0" lang="en-US" altLang="zh-TW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0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P/N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002.02753.005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6" marR="9526" marT="9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Failure Location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U1</a:t>
                      </a:r>
                      <a:endParaRPr kumimoji="0" lang="en-US" altLang="zh-TW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6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Failure symptom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UI screen is unstable (broken).</a:t>
                      </a:r>
                      <a:endParaRPr kumimoji="0" 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74205" y="1033054"/>
            <a:ext cx="84582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kumimoji="1" lang="en-US" altLang="zh-CN" sz="1600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Detail </a:t>
            </a:r>
            <a:r>
              <a:rPr kumimoji="1" lang="en-US" altLang="zh-CN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as below: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74205" y="4132947"/>
            <a:ext cx="5059363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9pPr>
          </a:lstStyle>
          <a:p>
            <a:pPr marL="0" indent="0" eaLnBrk="1" hangingPunct="1">
              <a:lnSpc>
                <a:spcPct val="100000"/>
              </a:lnSpc>
              <a:spcBef>
                <a:spcPct val="20000"/>
              </a:spcBef>
              <a:buNone/>
            </a:pPr>
            <a:r>
              <a:rPr lang="en-US" altLang="zh-CN" sz="1600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Defective </a:t>
            </a:r>
            <a:r>
              <a:rPr lang="en-US" altLang="zh-CN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information as below:</a:t>
            </a:r>
            <a:endParaRPr lang="en-US" altLang="zh-TW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139930"/>
              </p:ext>
            </p:extLst>
          </p:nvPr>
        </p:nvGraphicFramePr>
        <p:xfrm>
          <a:off x="645680" y="4579286"/>
          <a:ext cx="10302635" cy="1319523"/>
        </p:xfrm>
        <a:graphic>
          <a:graphicData uri="http://schemas.openxmlformats.org/drawingml/2006/table">
            <a:tbl>
              <a:tblPr/>
              <a:tblGrid>
                <a:gridCol w="2724416">
                  <a:extLst>
                    <a:ext uri="{9D8B030D-6E8A-4147-A177-3AD203B41FA5}">
                      <a16:colId xmlns:a16="http://schemas.microsoft.com/office/drawing/2014/main" val="3253983164"/>
                    </a:ext>
                  </a:extLst>
                </a:gridCol>
                <a:gridCol w="2404267">
                  <a:extLst>
                    <a:ext uri="{9D8B030D-6E8A-4147-A177-3AD203B41FA5}">
                      <a16:colId xmlns:a16="http://schemas.microsoft.com/office/drawing/2014/main" val="3127904562"/>
                    </a:ext>
                  </a:extLst>
                </a:gridCol>
                <a:gridCol w="2191500">
                  <a:extLst>
                    <a:ext uri="{9D8B030D-6E8A-4147-A177-3AD203B41FA5}">
                      <a16:colId xmlns:a16="http://schemas.microsoft.com/office/drawing/2014/main" val="2678047043"/>
                    </a:ext>
                  </a:extLst>
                </a:gridCol>
                <a:gridCol w="2063841">
                  <a:extLst>
                    <a:ext uri="{9D8B030D-6E8A-4147-A177-3AD203B41FA5}">
                      <a16:colId xmlns:a16="http://schemas.microsoft.com/office/drawing/2014/main" val="2192033796"/>
                    </a:ext>
                  </a:extLst>
                </a:gridCol>
                <a:gridCol w="918611">
                  <a:extLst>
                    <a:ext uri="{9D8B030D-6E8A-4147-A177-3AD203B41FA5}">
                      <a16:colId xmlns:a16="http://schemas.microsoft.com/office/drawing/2014/main" val="705781718"/>
                    </a:ext>
                  </a:extLst>
                </a:gridCol>
              </a:tblGrid>
              <a:tr h="6785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Item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MFG P/N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Lot ID1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Lot ID2</a:t>
                      </a:r>
                      <a:endParaRPr lang="en-US" sz="1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Qty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608989"/>
                  </a:ext>
                </a:extLst>
              </a:tr>
              <a:tr h="641009">
                <a:tc>
                  <a:txBody>
                    <a:bodyPr/>
                    <a:lstStyle/>
                    <a:p>
                      <a:pPr marL="0" marR="0" lvl="0" indent="0" algn="ctr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UI screen is unstable (broken).</a:t>
                      </a:r>
                      <a:endParaRPr kumimoji="0" 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S905X2-B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smtClean="0"/>
                        <a:t>PSY662.00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smtClean="0"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E22309041N31</a:t>
                      </a:r>
                      <a:endParaRPr lang="en-US" sz="1400" b="0" i="0" u="none" strike="noStrike" kern="1200" noProof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8138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8615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82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990" y="433894"/>
            <a:ext cx="1128683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1. Retest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NG sample at 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OBA station</a:t>
            </a:r>
            <a:r>
              <a:rPr lang="en-US" sz="1600" b="1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</a:t>
            </a:r>
            <a:endParaRPr lang="en-US" sz="1600" b="1" dirty="0" smtClean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標題 1"/>
          <p:cNvSpPr/>
          <p:nvPr/>
        </p:nvSpPr>
        <p:spPr>
          <a:xfrm>
            <a:off x="949829" y="168461"/>
            <a:ext cx="8097189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OBA + FATP verify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691" y="5626651"/>
            <a:ext cx="1206730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en-US" sz="1600">
                <a:latin typeface="+mj-lt"/>
                <a:cs typeface="Arial" panose="020B0604020202020204" pitchFamily="34" charset="0"/>
              </a:rPr>
              <a:t>The fail symptom same as customer feedback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.</a:t>
            </a: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cs typeface="Arial" panose="020B0604020202020204" pitchFamily="34" charset="0"/>
              </a:rPr>
              <a:t>- Retest NG sample at FT, FT1 station </a:t>
            </a:r>
            <a:r>
              <a:rPr lang="en-US" sz="1600">
                <a:cs typeface="Arial" panose="020B0604020202020204" pitchFamily="34" charset="0"/>
                <a:sym typeface="Wingdings" panose="05000000000000000000" pitchFamily="2" charset="2"/>
              </a:rPr>
              <a:t> Pass normally. </a:t>
            </a:r>
            <a:r>
              <a:rPr lang="en-US" sz="1600">
                <a:cs typeface="Arial" panose="020B0604020202020204" pitchFamily="34" charset="0"/>
              </a:rPr>
              <a:t> </a:t>
            </a: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FF0000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 FATP station can’t cover this issue </a:t>
            </a:r>
            <a:endParaRPr lang="en-US" sz="1600" b="1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5">
            <a:hlinkClick r:id="rId6" tooltip="https://drive.google.com/file/d/1c72wuVIQPxhz1r4fnbh8GAw61FJ_vi4k/view?usp=share_link"/>
          </p:cNvPr>
          <p:cNvSpPr txBox="1"/>
          <p:nvPr/>
        </p:nvSpPr>
        <p:spPr>
          <a:xfrm>
            <a:off x="3370511" y="3231110"/>
            <a:ext cx="386848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UI screen is unstable (broken).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4990" y="3460248"/>
            <a:ext cx="1128683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Upgrade again factory 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FW and test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NG sample at FT, 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FT1 station,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the result as below: 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984974"/>
              </p:ext>
            </p:extLst>
          </p:nvPr>
        </p:nvGraphicFramePr>
        <p:xfrm>
          <a:off x="6521579" y="4114147"/>
          <a:ext cx="4173472" cy="13620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3023">
                  <a:extLst>
                    <a:ext uri="{9D8B030D-6E8A-4147-A177-3AD203B41FA5}">
                      <a16:colId xmlns:a16="http://schemas.microsoft.com/office/drawing/2014/main" val="3604963379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1981199">
                  <a:extLst>
                    <a:ext uri="{9D8B030D-6E8A-4147-A177-3AD203B41FA5}">
                      <a16:colId xmlns:a16="http://schemas.microsoft.com/office/drawing/2014/main" val="1681172019"/>
                    </a:ext>
                  </a:extLst>
                </a:gridCol>
              </a:tblGrid>
              <a:tr h="33631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No.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Station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Result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5128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FT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  <a:endParaRPr lang="en-US" sz="16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  <a:tr h="5128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FT1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  <a:endParaRPr lang="en-US" sz="16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2301749"/>
                  </a:ext>
                </a:extLst>
              </a:tr>
            </a:tbl>
          </a:graphicData>
        </a:graphic>
      </p:graphicFrame>
      <p:pic>
        <p:nvPicPr>
          <p:cNvPr id="8" name="1692869151628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358" end="6763.666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91265" y="940160"/>
            <a:ext cx="4026980" cy="2263518"/>
          </a:xfrm>
          <a:prstGeom prst="rect">
            <a:avLst/>
          </a:prstGeom>
        </p:spPr>
      </p:pic>
      <p:sp>
        <p:nvSpPr>
          <p:cNvPr id="12" name="Flowchart: Alternate Process 11"/>
          <p:cNvSpPr/>
          <p:nvPr/>
        </p:nvSpPr>
        <p:spPr>
          <a:xfrm>
            <a:off x="3602736" y="3984745"/>
            <a:ext cx="1170432" cy="1558330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rgbClr val="FF0000"/>
                </a:solidFill>
              </a:rPr>
              <a:t>Screen broken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13" name="Flowchart: Alternate Process 12"/>
          <p:cNvSpPr/>
          <p:nvPr/>
        </p:nvSpPr>
        <p:spPr>
          <a:xfrm>
            <a:off x="4142232" y="1097280"/>
            <a:ext cx="1197864" cy="448056"/>
          </a:xfrm>
          <a:prstGeom prst="flowChartAlternate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897112" y="6231448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Note: Please watching video</a:t>
            </a:r>
            <a:endParaRPr lang="en-US"/>
          </a:p>
        </p:txBody>
      </p:sp>
      <p:pic>
        <p:nvPicPr>
          <p:cNvPr id="7" name="out ng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st="19035" end="3407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0553" y="3993107"/>
            <a:ext cx="2639887" cy="15583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Rectangle 15"/>
          <p:cNvSpPr/>
          <p:nvPr/>
        </p:nvSpPr>
        <p:spPr>
          <a:xfrm>
            <a:off x="898841" y="4021190"/>
            <a:ext cx="436183" cy="55146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6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74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7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182" y="658211"/>
            <a:ext cx="1218244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1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Check Visual inspection and take X-ray NG sample, result as below: </a:t>
            </a:r>
          </a:p>
        </p:txBody>
      </p:sp>
      <p:sp>
        <p:nvSpPr>
          <p:cNvPr id="3" name="標題 1"/>
          <p:cNvSpPr/>
          <p:nvPr/>
        </p:nvSpPr>
        <p:spPr>
          <a:xfrm>
            <a:off x="949829" y="164883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Board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Level -1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2140" y="5547607"/>
            <a:ext cx="1128683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Check visual inspection and take X-ray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Result: No abnormality</a:t>
            </a:r>
            <a:endParaRPr lang="en-US" sz="1600" dirty="0" smtClean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986228"/>
              </p:ext>
            </p:extLst>
          </p:nvPr>
        </p:nvGraphicFramePr>
        <p:xfrm>
          <a:off x="949830" y="1257136"/>
          <a:ext cx="10271848" cy="22901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7962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</a:tblGrid>
              <a:tr h="52852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Item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Top side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Bot</a:t>
                      </a:r>
                      <a:r>
                        <a:rPr lang="en-US" sz="1600" b="1" baseline="0" dirty="0" smtClean="0"/>
                        <a:t>tom side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Result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76162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Visual inspection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abnormality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030964"/>
              </p:ext>
            </p:extLst>
          </p:nvPr>
        </p:nvGraphicFramePr>
        <p:xfrm>
          <a:off x="949828" y="3682914"/>
          <a:ext cx="10271850" cy="15581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1975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3229317847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51050792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</a:tblGrid>
              <a:tr h="35958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Item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SoC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eMMC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HDMI Connector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Filter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Result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1985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X-ray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abnormality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120841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#5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441904" y="3946357"/>
            <a:ext cx="933451" cy="13846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272463" y="3841477"/>
            <a:ext cx="762000" cy="16097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6537" y="1980073"/>
            <a:ext cx="1509713" cy="14891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982" y="4171953"/>
            <a:ext cx="1039249" cy="9652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6919" y="4171952"/>
            <a:ext cx="1177581" cy="9652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3953062" y="1969789"/>
            <a:ext cx="1489145" cy="150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92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732" y="817172"/>
            <a:ext cx="1202039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Measure impedance /VF on board HDMI connector of NG sample and compare with OK sample, result as table below:</a:t>
            </a:r>
          </a:p>
        </p:txBody>
      </p:sp>
      <p:sp>
        <p:nvSpPr>
          <p:cNvPr id="3" name="標題 1"/>
          <p:cNvSpPr/>
          <p:nvPr/>
        </p:nvSpPr>
        <p:spPr>
          <a:xfrm>
            <a:off x="949829" y="163379"/>
            <a:ext cx="962580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Boar</a:t>
            </a:r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Level -2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604" y="6079867"/>
            <a:ext cx="11286836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Did not find out abnormal with impedance of NG sample </a:t>
            </a:r>
          </a:p>
        </p:txBody>
      </p:sp>
      <p:graphicFrame>
        <p:nvGraphicFramePr>
          <p:cNvPr id="5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0759034"/>
              </p:ext>
            </p:extLst>
          </p:nvPr>
        </p:nvGraphicFramePr>
        <p:xfrm>
          <a:off x="662885" y="1387375"/>
          <a:ext cx="10956091" cy="4515401"/>
        </p:xfrm>
        <a:graphic>
          <a:graphicData uri="http://schemas.openxmlformats.org/drawingml/2006/table">
            <a:tbl>
              <a:tblPr/>
              <a:tblGrid>
                <a:gridCol w="769337">
                  <a:extLst>
                    <a:ext uri="{9D8B030D-6E8A-4147-A177-3AD203B41FA5}">
                      <a16:colId xmlns:a16="http://schemas.microsoft.com/office/drawing/2014/main" val="1974898735"/>
                    </a:ext>
                  </a:extLst>
                </a:gridCol>
                <a:gridCol w="1194405">
                  <a:extLst>
                    <a:ext uri="{9D8B030D-6E8A-4147-A177-3AD203B41FA5}">
                      <a16:colId xmlns:a16="http://schemas.microsoft.com/office/drawing/2014/main" val="3620211268"/>
                    </a:ext>
                  </a:extLst>
                </a:gridCol>
                <a:gridCol w="4199197">
                  <a:extLst>
                    <a:ext uri="{9D8B030D-6E8A-4147-A177-3AD203B41FA5}">
                      <a16:colId xmlns:a16="http://schemas.microsoft.com/office/drawing/2014/main" val="2415293620"/>
                    </a:ext>
                  </a:extLst>
                </a:gridCol>
                <a:gridCol w="1290073">
                  <a:extLst>
                    <a:ext uri="{9D8B030D-6E8A-4147-A177-3AD203B41FA5}">
                      <a16:colId xmlns:a16="http://schemas.microsoft.com/office/drawing/2014/main" val="1211255941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1858841136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1135273832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444302772"/>
                    </a:ext>
                  </a:extLst>
                </a:gridCol>
              </a:tblGrid>
              <a:tr h="248974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Impedance/VF measurement on board HDMI Connector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662720"/>
                  </a:ext>
                </a:extLst>
              </a:tr>
              <a:tr h="21512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Pin No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Pin Name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Description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sample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OK sample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629267"/>
                  </a:ext>
                </a:extLst>
              </a:tr>
              <a:tr h="215122"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Impedance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(</a:t>
                      </a:r>
                      <a:r>
                        <a:rPr lang="el-G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Ω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Impedance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</a:t>
                      </a:r>
                      <a:r>
                        <a:rPr lang="el-GR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Ω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86811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data2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0.683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701585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967136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data2 positive output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3.226M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566869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data1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3.224M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597669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41663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data1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3.221M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6690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data0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3.220M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815540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264190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data0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3.221M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465855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clock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3.215M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725885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715074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clock negative output 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471186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CEC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3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2.4M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200303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NC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Not Connect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954843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SCL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1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0.61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67007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SDA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0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1.11M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0.61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085149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04617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5V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HDMI_PW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1.12M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0.50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972116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HPD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110K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110K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389513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102711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#6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335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139" y="727433"/>
            <a:ext cx="1128683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3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Change component of 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HDMI </a:t>
            </a:r>
            <a:r>
              <a:rPr lang="en-US" sz="1600" b="1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block and 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retest </a:t>
            </a:r>
            <a:r>
              <a:rPr lang="en-US" sz="1600" b="1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screen TV. :</a:t>
            </a:r>
            <a:endParaRPr lang="en-US" sz="1600" b="1" dirty="0" smtClean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cs typeface="Arial" panose="020B0604020202020204" pitchFamily="34" charset="0"/>
              </a:rPr>
              <a:t>- Change </a:t>
            </a:r>
            <a:r>
              <a:rPr lang="en-US" sz="1600">
                <a:cs typeface="Arial" panose="020B0604020202020204" pitchFamily="34" charset="0"/>
              </a:rPr>
              <a:t>new </a:t>
            </a:r>
            <a:r>
              <a:rPr lang="en-US" sz="1600" smtClean="0">
                <a:cs typeface="Arial" panose="020B0604020202020204" pitchFamily="34" charset="0"/>
              </a:rPr>
              <a:t>SoC</a:t>
            </a:r>
          </a:p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>
                <a:cs typeface="Arial" panose="020B0604020202020204" pitchFamily="34" charset="0"/>
                <a:sym typeface="Wingdings" panose="05000000000000000000" pitchFamily="2" charset="2"/>
              </a:rPr>
              <a:t>Result: </a:t>
            </a:r>
            <a:r>
              <a:rPr lang="en-US" sz="1600" smtClean="0">
                <a:solidFill>
                  <a:srgbClr val="008A3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Pass </a:t>
            </a:r>
            <a:r>
              <a:rPr lang="en-US" sz="1600" smtClean="0">
                <a:cs typeface="Arial" panose="020B0604020202020204" pitchFamily="34" charset="0"/>
                <a:sym typeface="Wingdings" panose="05000000000000000000" pitchFamily="2" charset="2"/>
              </a:rPr>
              <a:t>5/5 times</a:t>
            </a:r>
            <a:r>
              <a:rPr lang="en-US" sz="1600" smtClean="0">
                <a:solidFill>
                  <a:srgbClr val="008A3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. </a:t>
            </a:r>
            <a:r>
              <a:rPr lang="en-US" sz="1600" smtClean="0">
                <a:cs typeface="Arial" panose="020B0604020202020204" pitchFamily="34" charset="0"/>
                <a:sym typeface="Wingdings" panose="05000000000000000000" pitchFamily="2" charset="2"/>
              </a:rPr>
              <a:t>This issue follow SoC component.</a:t>
            </a:r>
            <a:endParaRPr lang="en-US" sz="1600">
              <a:cs typeface="Arial" panose="020B0604020202020204" pitchFamily="34" charset="0"/>
            </a:endParaRPr>
          </a:p>
        </p:txBody>
      </p:sp>
      <p:sp>
        <p:nvSpPr>
          <p:cNvPr id="3" name="標題 1"/>
          <p:cNvSpPr/>
          <p:nvPr/>
        </p:nvSpPr>
        <p:spPr>
          <a:xfrm>
            <a:off x="949828" y="147339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lang="en-US" sz="3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L</a:t>
            </a:r>
            <a:r>
              <a:rPr lang="en-US" sz="3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evel - 3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178" y="5571595"/>
            <a:ext cx="1160475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</a:t>
            </a: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- This </a:t>
            </a:r>
            <a:r>
              <a:rPr lang="en-US" sz="160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issue </a:t>
            </a:r>
            <a:r>
              <a:rPr lang="en-US" sz="160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follow SoC </a:t>
            </a:r>
            <a:r>
              <a:rPr lang="pt-BR" sz="160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(P/N: 002.02753.005, DC: </a:t>
            </a:r>
            <a:r>
              <a:rPr lang="pt-BR" sz="160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2309, Vendor</a:t>
            </a:r>
            <a:r>
              <a:rPr lang="pt-BR" sz="160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: AMLOGIC) </a:t>
            </a:r>
            <a:r>
              <a:rPr lang="en-US" sz="160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material </a:t>
            </a:r>
            <a:r>
              <a:rPr lang="en-US" sz="160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have issue.</a:t>
            </a:r>
            <a:endParaRPr lang="en-US" sz="1600" smtClean="0">
              <a:latin typeface="+mj-lt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2448" y="4793843"/>
            <a:ext cx="523353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rgbClr val="008A3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TV screen OK</a:t>
            </a:r>
            <a:endParaRPr lang="en-US" dirty="0">
              <a:solidFill>
                <a:srgbClr val="008A3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" y="9748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#7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out ok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640" end="2139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06397" y="2065468"/>
            <a:ext cx="4605632" cy="25906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897112" y="6231448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Note: Please watching video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24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5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2139" y="757236"/>
            <a:ext cx="112868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1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Removed </a:t>
            </a:r>
            <a:r>
              <a:rPr lang="en-US" sz="16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SoC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and measure HDMI block pin, result as table below:</a:t>
            </a:r>
            <a:endParaRPr lang="en-US" sz="1600" b="1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標題 1"/>
          <p:cNvSpPr/>
          <p:nvPr/>
        </p:nvSpPr>
        <p:spPr>
          <a:xfrm>
            <a:off x="907983" y="147318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Component</a:t>
            </a:r>
            <a:r>
              <a:rPr kumimoji="0" lang="en-US" sz="3600" b="1" i="0" u="none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level - 1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3178" y="6161430"/>
            <a:ext cx="1160475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Measure impedance/VF HDMI pins of NG SoC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Did not find out any abnormality 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605512"/>
              </p:ext>
            </p:extLst>
          </p:nvPr>
        </p:nvGraphicFramePr>
        <p:xfrm>
          <a:off x="880551" y="1283859"/>
          <a:ext cx="10315979" cy="4641184"/>
        </p:xfrm>
        <a:graphic>
          <a:graphicData uri="http://schemas.openxmlformats.org/drawingml/2006/table">
            <a:tbl>
              <a:tblPr/>
              <a:tblGrid>
                <a:gridCol w="1432061">
                  <a:extLst>
                    <a:ext uri="{9D8B030D-6E8A-4147-A177-3AD203B41FA5}">
                      <a16:colId xmlns:a16="http://schemas.microsoft.com/office/drawing/2014/main" val="2344606767"/>
                    </a:ext>
                  </a:extLst>
                </a:gridCol>
                <a:gridCol w="3860800">
                  <a:extLst>
                    <a:ext uri="{9D8B030D-6E8A-4147-A177-3AD203B41FA5}">
                      <a16:colId xmlns:a16="http://schemas.microsoft.com/office/drawing/2014/main" val="600426406"/>
                    </a:ext>
                  </a:extLst>
                </a:gridCol>
                <a:gridCol w="1616363">
                  <a:extLst>
                    <a:ext uri="{9D8B030D-6E8A-4147-A177-3AD203B41FA5}">
                      <a16:colId xmlns:a16="http://schemas.microsoft.com/office/drawing/2014/main" val="3163768582"/>
                    </a:ext>
                  </a:extLst>
                </a:gridCol>
                <a:gridCol w="1154546">
                  <a:extLst>
                    <a:ext uri="{9D8B030D-6E8A-4147-A177-3AD203B41FA5}">
                      <a16:colId xmlns:a16="http://schemas.microsoft.com/office/drawing/2014/main" val="2301783201"/>
                    </a:ext>
                  </a:extLst>
                </a:gridCol>
                <a:gridCol w="1117201">
                  <a:extLst>
                    <a:ext uri="{9D8B030D-6E8A-4147-A177-3AD203B41FA5}">
                      <a16:colId xmlns:a16="http://schemas.microsoft.com/office/drawing/2014/main" val="3170669910"/>
                    </a:ext>
                  </a:extLst>
                </a:gridCol>
                <a:gridCol w="1135008">
                  <a:extLst>
                    <a:ext uri="{9D8B030D-6E8A-4147-A177-3AD203B41FA5}">
                      <a16:colId xmlns:a16="http://schemas.microsoft.com/office/drawing/2014/main" val="2492632473"/>
                    </a:ext>
                  </a:extLst>
                </a:gridCol>
              </a:tblGrid>
              <a:tr h="290074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SoC-U1 HDMI</a:t>
                      </a:r>
                      <a:r>
                        <a:rPr lang="en-US" sz="1400" b="1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measurement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193185"/>
                  </a:ext>
                </a:extLst>
              </a:tr>
              <a:tr h="29007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SoC_PIN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OK SoC</a:t>
                      </a:r>
                      <a:r>
                        <a:rPr lang="en-US" sz="1200" b="1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NG SoC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sample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233461"/>
                  </a:ext>
                </a:extLst>
              </a:tr>
              <a:tr h="290074">
                <a:tc v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46510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data2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8.81M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8.56M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0.767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197252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data2 positive output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8.71M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8.56M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0.767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70832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data1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8.57M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0.766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698268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data1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8.56M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0.766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249429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data0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8.65M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8.45M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4874502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data0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8.63M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8.43M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435063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clock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8.54M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8.33M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0.763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695080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clock negative output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8.64M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8.33M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0.763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864310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2.52M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0.71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2.69M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0.721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421483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2.64M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0.75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2.70M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0.746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794682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2.49M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0.71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2.655M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0.724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13736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General purpose input/output bank H signal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0.74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2.694M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0.729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40648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AG45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General purpose input/output bank H signal 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2.91M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0.78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3.182M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0.788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550330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-2" y="10507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#8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19512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2" y="114223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#9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2139" y="909707"/>
            <a:ext cx="112868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Reball and do a swap verification </a:t>
            </a:r>
            <a:r>
              <a:rPr lang="en-US" sz="16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SoC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en-US" sz="1600" b="1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標題 1"/>
          <p:cNvSpPr/>
          <p:nvPr/>
        </p:nvSpPr>
        <p:spPr>
          <a:xfrm>
            <a:off x="977260" y="141085"/>
            <a:ext cx="845279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lang="en-US" sz="3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 </a:t>
            </a: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- 2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2139" y="5885920"/>
            <a:ext cx="11859861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</a:t>
            </a:r>
            <a:r>
              <a:rPr lang="en-US" sz="1600" b="1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: </a:t>
            </a:r>
            <a:endParaRPr lang="en-US" sz="1600" b="1" smtClean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  <a:p>
            <a:r>
              <a:rPr lang="en-US" sz="1600" b="1" smtClean="0">
                <a:latin typeface="+mj-lt"/>
                <a:cs typeface="Arial" panose="020B0604020202020204" pitchFamily="34" charset="0"/>
              </a:rPr>
              <a:t>- 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As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analyzed above this issue </a:t>
            </a:r>
            <a:r>
              <a:rPr lang="en-US" sz="1600">
                <a:latin typeface="+mj-lt"/>
                <a:cs typeface="Arial" panose="020B0604020202020204" pitchFamily="34" charset="0"/>
              </a:rPr>
              <a:t>follow 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U1-</a:t>
            </a:r>
            <a:r>
              <a:rPr lang="en-US" sz="16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(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P/N</a:t>
            </a:r>
            <a:r>
              <a:rPr lang="en-US" sz="1600">
                <a:latin typeface="+mj-lt"/>
                <a:cs typeface="Arial" panose="020B0604020202020204" pitchFamily="34" charset="0"/>
              </a:rPr>
              <a:t>: 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002.2753.005, </a:t>
            </a:r>
            <a:r>
              <a:rPr lang="en-US" sz="1600">
                <a:latin typeface="+mj-lt"/>
                <a:cs typeface="Arial" panose="020B0604020202020204" pitchFamily="34" charset="0"/>
              </a:rPr>
              <a:t>DC: 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2309</a:t>
            </a:r>
            <a:r>
              <a:rPr lang="pt-BR" sz="1600" smtClean="0">
                <a:cs typeface="Arial" panose="020B0604020202020204" pitchFamily="34" charset="0"/>
                <a:sym typeface="Wingdings" panose="05000000000000000000" pitchFamily="2" charset="2"/>
              </a:rPr>
              <a:t>,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1600">
                <a:latin typeface="+mj-lt"/>
                <a:cs typeface="Arial" panose="020B0604020202020204" pitchFamily="34" charset="0"/>
              </a:rPr>
              <a:t>Vendor: AMLOGIC ) 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component.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137325"/>
              </p:ext>
            </p:extLst>
          </p:nvPr>
        </p:nvGraphicFramePr>
        <p:xfrm>
          <a:off x="1727296" y="1732425"/>
          <a:ext cx="8413399" cy="3643198"/>
        </p:xfrm>
        <a:graphic>
          <a:graphicData uri="http://schemas.openxmlformats.org/drawingml/2006/table">
            <a:tbl>
              <a:tblPr/>
              <a:tblGrid>
                <a:gridCol w="4354675">
                  <a:extLst>
                    <a:ext uri="{9D8B030D-6E8A-4147-A177-3AD203B41FA5}">
                      <a16:colId xmlns:a16="http://schemas.microsoft.com/office/drawing/2014/main" val="2926310321"/>
                    </a:ext>
                  </a:extLst>
                </a:gridCol>
                <a:gridCol w="2029362">
                  <a:extLst>
                    <a:ext uri="{9D8B030D-6E8A-4147-A177-3AD203B41FA5}">
                      <a16:colId xmlns:a16="http://schemas.microsoft.com/office/drawing/2014/main" val="2437917943"/>
                    </a:ext>
                  </a:extLst>
                </a:gridCol>
                <a:gridCol w="2029362">
                  <a:extLst>
                    <a:ext uri="{9D8B030D-6E8A-4147-A177-3AD203B41FA5}">
                      <a16:colId xmlns:a16="http://schemas.microsoft.com/office/drawing/2014/main" val="1553023065"/>
                    </a:ext>
                  </a:extLst>
                </a:gridCol>
              </a:tblGrid>
              <a:tr h="8268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baseline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Check Screen HDMI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846357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OK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695847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NG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995434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NG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539471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broad + OK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91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2379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2995" y="607955"/>
            <a:ext cx="112868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2813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noProof="0" smtClean="0">
                <a:solidFill>
                  <a:srgbClr val="0000FF"/>
                </a:solidFill>
                <a:latin typeface="Arial"/>
                <a:cs typeface="Arial" panose="020B0604020202020204" pitchFamily="34" charset="0"/>
              </a:rPr>
              <a:t>1.</a:t>
            </a:r>
            <a:r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cs typeface="Arial" panose="020B0604020202020204" pitchFamily="34" charset="0"/>
              </a:rPr>
              <a:t>Reball and check VI top &amp; Bot side of the component: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cs typeface="Arial" panose="020B0604020202020204" pitchFamily="34" charset="0"/>
            </a:endParaRPr>
          </a:p>
        </p:txBody>
      </p:sp>
      <p:sp>
        <p:nvSpPr>
          <p:cNvPr id="8" name="標題 1"/>
          <p:cNvSpPr/>
          <p:nvPr/>
        </p:nvSpPr>
        <p:spPr>
          <a:xfrm>
            <a:off x="940684" y="93348"/>
            <a:ext cx="845279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VI Component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021459"/>
              </p:ext>
            </p:extLst>
          </p:nvPr>
        </p:nvGraphicFramePr>
        <p:xfrm>
          <a:off x="1153879" y="1404115"/>
          <a:ext cx="9366432" cy="3097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3216">
                  <a:extLst>
                    <a:ext uri="{9D8B030D-6E8A-4147-A177-3AD203B41FA5}">
                      <a16:colId xmlns:a16="http://schemas.microsoft.com/office/drawing/2014/main" val="641868157"/>
                    </a:ext>
                  </a:extLst>
                </a:gridCol>
                <a:gridCol w="4683216">
                  <a:extLst>
                    <a:ext uri="{9D8B030D-6E8A-4147-A177-3AD203B41FA5}">
                      <a16:colId xmlns:a16="http://schemas.microsoft.com/office/drawing/2014/main" val="2597615335"/>
                    </a:ext>
                  </a:extLst>
                </a:gridCol>
              </a:tblGrid>
              <a:tr h="56627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Top side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Bot side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78761"/>
                  </a:ext>
                </a:extLst>
              </a:tr>
              <a:tr h="25311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3521522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-2" y="114223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#10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440274" y="5582403"/>
            <a:ext cx="900346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en-US" altLang="en-US" sz="160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VI NG </a:t>
            </a:r>
            <a:r>
              <a:rPr lang="en-US" altLang="en-US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sample will </a:t>
            </a:r>
            <a:r>
              <a:rPr lang="en-US" altLang="en-US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send </a:t>
            </a:r>
            <a:r>
              <a:rPr lang="en-US" altLang="en-US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to SQE </a:t>
            </a:r>
            <a:r>
              <a:rPr lang="en-US" altLang="en-US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Don’t find out any abnormal</a:t>
            </a:r>
            <a:r>
              <a:rPr lang="en-US" altLang="en-US" sz="1600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811" y="2150530"/>
            <a:ext cx="2163189" cy="21851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258" y="2150530"/>
            <a:ext cx="2163189" cy="218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85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49829" y="147450"/>
            <a:ext cx="646697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Corrective</a:t>
            </a:r>
            <a:r>
              <a:rPr kumimoji="0" lang="en-US" sz="3600" b="1" i="0" u="none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5487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#11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0276" y="698969"/>
            <a:ext cx="1107295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</a:p>
          <a:p>
            <a:pPr lv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-  </a:t>
            </a:r>
            <a:r>
              <a:rPr lang="en-US" sz="2000" b="1" dirty="0"/>
              <a:t>Occur cause</a:t>
            </a:r>
            <a:r>
              <a:rPr lang="en-US" sz="2000" dirty="0"/>
              <a:t>: </a:t>
            </a:r>
            <a:r>
              <a:rPr lang="pt-BR" sz="2000" dirty="0" smtClean="0"/>
              <a:t>Follow U1 SoC (</a:t>
            </a:r>
            <a:r>
              <a:rPr lang="pt-BR" sz="2000" dirty="0"/>
              <a:t>P/N: </a:t>
            </a:r>
            <a:r>
              <a:rPr lang="pt-BR" sz="2000" dirty="0" smtClean="0"/>
              <a:t>002.02753.005, </a:t>
            </a:r>
            <a:r>
              <a:rPr lang="pt-BR" sz="2000" dirty="0"/>
              <a:t>DC: </a:t>
            </a:r>
            <a:r>
              <a:rPr lang="pt-BR" sz="2000" dirty="0" smtClean="0"/>
              <a:t>2309, </a:t>
            </a:r>
            <a:r>
              <a:rPr lang="pt-BR" sz="2000" dirty="0"/>
              <a:t>Vendor: AMLOGIC</a:t>
            </a:r>
            <a:r>
              <a:rPr lang="pt-BR" sz="2000" dirty="0" smtClean="0"/>
              <a:t>) have material issue</a:t>
            </a:r>
            <a:r>
              <a:rPr lang="en-US" sz="2000" dirty="0" smtClean="0"/>
              <a:t>.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-  </a:t>
            </a:r>
            <a:r>
              <a:rPr lang="en-US" sz="2000" b="1" dirty="0"/>
              <a:t>Escape cause</a:t>
            </a:r>
            <a:r>
              <a:rPr lang="en-US" sz="2000" dirty="0"/>
              <a:t>: </a:t>
            </a:r>
            <a:r>
              <a:rPr lang="en-US" sz="2000" dirty="0" smtClean="0"/>
              <a:t>FATP can’t cover issue.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term: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Send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FA report and 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material to vendor AMLOGIC for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futher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analyzing and taking action for this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issue. Owner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SQE Naomi. Due date: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20-Nov. </a:t>
            </a: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Waiting vendor feedback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Owner: SQE Naomi. Due date: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18-Dec-2023.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868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16405</TotalTime>
  <Words>1111</Words>
  <Application>Microsoft Office PowerPoint</Application>
  <PresentationFormat>Widescreen</PresentationFormat>
  <Paragraphs>399</Paragraphs>
  <Slides>12</Slides>
  <Notes>11</Notes>
  <HiddenSlides>0</HiddenSlides>
  <MMClips>4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7" baseType="lpstr">
      <vt:lpstr>Arial Unicode MS</vt:lpstr>
      <vt:lpstr>DejaVu Sans</vt:lpstr>
      <vt:lpstr>等线</vt:lpstr>
      <vt:lpstr>Microsoft JhengHei</vt:lpstr>
      <vt:lpstr>Microsoft JhengHei</vt:lpstr>
      <vt:lpstr>微软雅黑</vt:lpstr>
      <vt:lpstr>新細明體</vt:lpstr>
      <vt:lpstr>新細明體</vt:lpstr>
      <vt:lpstr>SimSun</vt:lpstr>
      <vt:lpstr>思源黑体 CN Normal</vt:lpstr>
      <vt:lpstr>Arial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ZMY</dc:creator>
  <dc:description/>
  <cp:lastModifiedBy>阮氏姮</cp:lastModifiedBy>
  <cp:revision>1153</cp:revision>
  <dcterms:created xsi:type="dcterms:W3CDTF">2022-05-19T09:53:32Z</dcterms:created>
  <dcterms:modified xsi:type="dcterms:W3CDTF">2023-11-21T01:41:30Z</dcterms:modified>
  <dc:language>zh-TW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Widescreen</vt:lpwstr>
  </property>
  <property fmtid="{D5CDD505-2E9C-101B-9397-08002B2CF9AE}" pid="4" name="Slides">
    <vt:i4>15</vt:i4>
  </property>
</Properties>
</file>